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89" d="100"/>
          <a:sy n="89" d="100"/>
        </p:scale>
        <p:origin x="621" y="6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8/2/2015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8/2/2015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mptoons.com/blog/archives/2006/05/30/male-privilege-checklist-harassment-car-sales-housecleaning-and-weight/" TargetMode="External"/><Relationship Id="rId2" Type="http://schemas.openxmlformats.org/officeDocument/2006/relationships/hyperlink" Target="http://www.amptoons.com/blog/archives/2003/10/10/some-evidence-of-discrimination-wage-gap-series-part-9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amptoons.com/blog/archives/2006/08/15/male-privilege-checklist-the-slut-phenomenon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Privilege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82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White Privilege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1. I can if I wish arrange to be in the company of people of my race most of the time.</a:t>
            </a:r>
          </a:p>
          <a:p>
            <a:r>
              <a:rPr lang="en-US" dirty="0" smtClean="0"/>
              <a:t>5</a:t>
            </a:r>
            <a:r>
              <a:rPr lang="en-US" dirty="0"/>
              <a:t>. I can go shopping alone most of the time, pretty well assured that I will not be followed or harassed.</a:t>
            </a:r>
          </a:p>
          <a:p>
            <a:r>
              <a:rPr lang="en-US" dirty="0"/>
              <a:t>6. I can turn on the television or open to the front page of the paper and see people of my race widely represented.</a:t>
            </a:r>
          </a:p>
          <a:p>
            <a:r>
              <a:rPr lang="en-US" dirty="0"/>
              <a:t>7. When I am told about our national heritage or about "civilization," I am shown that people of my color made it what it is.</a:t>
            </a:r>
          </a:p>
          <a:p>
            <a:r>
              <a:rPr lang="en-US" dirty="0"/>
              <a:t>8. I can be sure that my children will be given curricular materials that testify to the existence of their race.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30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Male/Masculine Privilege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fontAlgn="base"/>
            <a:r>
              <a:rPr lang="en-US" dirty="0" smtClean="0"/>
              <a:t>2</a:t>
            </a:r>
            <a:r>
              <a:rPr lang="en-US" dirty="0"/>
              <a:t>. I can be confident that my co-workers won’t think I got my job because of my sex – even though that might be true. (</a:t>
            </a:r>
            <a:r>
              <a:rPr lang="en-US" dirty="0">
                <a:hlinkClick r:id="rId2"/>
              </a:rPr>
              <a:t>More</a:t>
            </a:r>
            <a:r>
              <a:rPr lang="en-US" dirty="0"/>
              <a:t>).</a:t>
            </a:r>
          </a:p>
          <a:p>
            <a:pPr fontAlgn="base"/>
            <a:r>
              <a:rPr lang="en-US" dirty="0" smtClean="0"/>
              <a:t>5</a:t>
            </a:r>
            <a:r>
              <a:rPr lang="en-US" dirty="0"/>
              <a:t>. I am far less likely to face sexual harassment at work than my female co-workers are. (</a:t>
            </a:r>
            <a:r>
              <a:rPr lang="en-US" dirty="0">
                <a:hlinkClick r:id="rId3"/>
              </a:rPr>
              <a:t>More</a:t>
            </a:r>
            <a:r>
              <a:rPr lang="en-US" dirty="0"/>
              <a:t>).</a:t>
            </a:r>
          </a:p>
          <a:p>
            <a:pPr fontAlgn="base"/>
            <a:r>
              <a:rPr lang="en-US" dirty="0" smtClean="0"/>
              <a:t>8</a:t>
            </a:r>
            <a:r>
              <a:rPr lang="en-US" dirty="0"/>
              <a:t>. On average, I am taught to fear walking alone after dark in average public spaces much less than my female counterparts are.</a:t>
            </a:r>
          </a:p>
          <a:p>
            <a:pPr fontAlgn="base"/>
            <a:r>
              <a:rPr lang="en-US" dirty="0"/>
              <a:t>9. If I choose not to have children, my masculinity will not be called into question.</a:t>
            </a:r>
          </a:p>
          <a:p>
            <a:pPr fontAlgn="base"/>
            <a:r>
              <a:rPr lang="en-US" dirty="0" smtClean="0"/>
              <a:t>13</a:t>
            </a:r>
            <a:r>
              <a:rPr lang="en-US" dirty="0"/>
              <a:t>. If I seek political office, my relationship with my children, or who I hire to take care of them, will probably not be scrutinized by the press.</a:t>
            </a:r>
          </a:p>
          <a:p>
            <a:pPr fontAlgn="base"/>
            <a:r>
              <a:rPr lang="en-US" dirty="0"/>
              <a:t>14. My elected representatives are mostly people of my own sex. The more prestigious and powerful the elected position, the more this is true.</a:t>
            </a:r>
          </a:p>
          <a:p>
            <a:pPr fontAlgn="base"/>
            <a:r>
              <a:rPr lang="en-US" dirty="0" smtClean="0"/>
              <a:t>24</a:t>
            </a:r>
            <a:r>
              <a:rPr lang="en-US" dirty="0"/>
              <a:t>. Even if I sleep with a lot of women, there is no chance that I will be seriously labeled a “slut,” nor is there any male counterpart to “slut-bashing.” (</a:t>
            </a:r>
            <a:r>
              <a:rPr lang="en-US" dirty="0">
                <a:hlinkClick r:id="rId4"/>
              </a:rPr>
              <a:t>More</a:t>
            </a:r>
            <a:r>
              <a:rPr lang="en-US" dirty="0"/>
              <a:t>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40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Privilege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5. When I am shopping, people usually call me “Sir” or “Ma’am”. </a:t>
            </a:r>
          </a:p>
          <a:p>
            <a:r>
              <a:rPr lang="en-US" dirty="0"/>
              <a:t>6. When making a purchase with a check or credit card, my appearance doesn’t </a:t>
            </a:r>
          </a:p>
          <a:p>
            <a:r>
              <a:rPr lang="en-US" dirty="0"/>
              <a:t>create problems. </a:t>
            </a:r>
          </a:p>
          <a:p>
            <a:r>
              <a:rPr lang="en-US" dirty="0"/>
              <a:t>7. When I, or my children, are taught about history, people from my social class </a:t>
            </a:r>
          </a:p>
          <a:p>
            <a:r>
              <a:rPr lang="en-US" dirty="0"/>
              <a:t>are represented in the books. </a:t>
            </a:r>
          </a:p>
          <a:p>
            <a:r>
              <a:rPr lang="en-US" dirty="0"/>
              <a:t>8. I can easily speak with my attorney or physician. </a:t>
            </a:r>
          </a:p>
          <a:p>
            <a:r>
              <a:rPr lang="en-US" dirty="0" smtClean="0"/>
              <a:t>13</a:t>
            </a:r>
            <a:r>
              <a:rPr lang="en-US" dirty="0"/>
              <a:t>. There are stores that market especially to people from my social class. </a:t>
            </a:r>
          </a:p>
          <a:p>
            <a:r>
              <a:rPr lang="en-US" dirty="0" smtClean="0"/>
              <a:t>18</a:t>
            </a:r>
            <a:r>
              <a:rPr lang="en-US" dirty="0"/>
              <a:t>. My citizenship and immigration status will likely not be questioned, and my </a:t>
            </a:r>
          </a:p>
          <a:p>
            <a:r>
              <a:rPr lang="en-US" dirty="0"/>
              <a:t>background will likely not be investigated, because of my social class. </a:t>
            </a:r>
          </a:p>
          <a:p>
            <a:r>
              <a:rPr lang="en-US" dirty="0"/>
              <a:t>19. I can be sure that my social class will be an advantage when seeking medical </a:t>
            </a:r>
          </a:p>
          <a:p>
            <a:r>
              <a:rPr lang="en-US" dirty="0"/>
              <a:t>or legal help. </a:t>
            </a:r>
          </a:p>
        </p:txBody>
      </p:sp>
    </p:spTree>
    <p:extLst>
      <p:ext uri="{BB962C8B-B14F-4D97-AF65-F5344CB8AC3E}">
        <p14:creationId xmlns:p14="http://schemas.microsoft.com/office/powerpoint/2010/main" val="318529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Heterosexual Privilege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 I can be pretty sure that my </a:t>
            </a:r>
            <a:r>
              <a:rPr lang="en-US" dirty="0" err="1"/>
              <a:t>roomate</a:t>
            </a:r>
            <a:r>
              <a:rPr lang="en-US" dirty="0"/>
              <a:t>, </a:t>
            </a:r>
            <a:r>
              <a:rPr lang="en-US" dirty="0" err="1"/>
              <a:t>hallmates</a:t>
            </a:r>
            <a:r>
              <a:rPr lang="en-US" dirty="0"/>
              <a:t> and classmates will be comfortable with my sexual orientation.</a:t>
            </a:r>
          </a:p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 When I talk about my heterosexuality (such as in a joke or talking about my relationships), I will not be accused of pushing my sexual orientation onto others.</a:t>
            </a:r>
          </a:p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 I do not have to fear that if my family or friends find out about my sexual orientation there will be economic, emotional, physical or psychological consequences</a:t>
            </a:r>
            <a:r>
              <a:rPr lang="en-US" dirty="0" smtClean="0"/>
              <a:t>.</a:t>
            </a:r>
          </a:p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  People don't ask why I made my choice of sexual orientation.</a:t>
            </a:r>
          </a:p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  People don't ask why I made my choice to be public about my sexual orientation.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475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Cis Privilege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 expect my government-issued identification to accurately represent who I am</a:t>
            </a:r>
            <a:r>
              <a:rPr lang="en-US" dirty="0" smtClean="0"/>
              <a:t>.</a:t>
            </a:r>
          </a:p>
          <a:p>
            <a:r>
              <a:rPr lang="en-US" dirty="0"/>
              <a:t>I expect that if I am treated inappropriately by a doctor, my concerns will be taken seriously, and I will be able to find another doctor who will treat me appropriately.</a:t>
            </a:r>
          </a:p>
          <a:p>
            <a:r>
              <a:rPr lang="en-US" dirty="0"/>
              <a:t>I expect my gender to not unduly affect my ability to travel internationally</a:t>
            </a:r>
            <a:r>
              <a:rPr lang="en-US" dirty="0" smtClean="0"/>
              <a:t>.</a:t>
            </a:r>
          </a:p>
          <a:p>
            <a:r>
              <a:rPr lang="en-US" dirty="0"/>
              <a:t>I expect the privacy of my body to be respected. I am not asked about what my genitals look like, or whether or not my breasts are real, what medical procedures I have had, etc.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4072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Able-bodied Privilege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2</a:t>
            </a:r>
            <a:r>
              <a:rPr lang="en-US" dirty="0"/>
              <a:t>. If I need to move, I can easily be assured of purchasing housing I can get access to easily - accessibility is one thing I do not need to make a special point of looking for. </a:t>
            </a:r>
            <a:endParaRPr lang="en-US" dirty="0" smtClean="0"/>
          </a:p>
          <a:p>
            <a:r>
              <a:rPr lang="en-US" dirty="0" smtClean="0"/>
              <a:t>3</a:t>
            </a:r>
            <a:r>
              <a:rPr lang="en-US" dirty="0"/>
              <a:t>. I can be assured that my entire neighborhood will be accessible to me. </a:t>
            </a:r>
            <a:endParaRPr lang="en-US" dirty="0" smtClean="0"/>
          </a:p>
          <a:p>
            <a:r>
              <a:rPr lang="en-US" dirty="0" smtClean="0"/>
              <a:t>4</a:t>
            </a:r>
            <a:r>
              <a:rPr lang="en-US" dirty="0"/>
              <a:t>. I can assume that I can go shopping alone, and they will always have appropriate accommodations to make this experience hassle-free. </a:t>
            </a:r>
            <a:endParaRPr lang="en-US" dirty="0" smtClean="0"/>
          </a:p>
          <a:p>
            <a:r>
              <a:rPr lang="en-US" dirty="0" smtClean="0"/>
              <a:t>8</a:t>
            </a:r>
            <a:r>
              <a:rPr lang="en-US" dirty="0"/>
              <a:t>. I can be assured that assumptions about my mental capabilities will not be made based on my physical status. </a:t>
            </a:r>
            <a:endParaRPr lang="en-US" dirty="0" smtClean="0"/>
          </a:p>
          <a:p>
            <a:r>
              <a:rPr lang="en-US" dirty="0" smtClean="0"/>
              <a:t>10</a:t>
            </a:r>
            <a:r>
              <a:rPr lang="en-US" dirty="0"/>
              <a:t>. I can do well in challenging situations very often without being told what an inspiration I must be to other able-bodied people. </a:t>
            </a:r>
            <a:endParaRPr lang="en-US" dirty="0" smtClean="0"/>
          </a:p>
          <a:p>
            <a:r>
              <a:rPr lang="en-US" dirty="0" smtClean="0"/>
              <a:t>13</a:t>
            </a:r>
            <a:r>
              <a:rPr lang="en-US" dirty="0"/>
              <a:t>. I can buy posters, postcards, picture books, greeting cards, dolls, toys, children’s magazines featuring people of the same physical status. </a:t>
            </a:r>
          </a:p>
        </p:txBody>
      </p:sp>
    </p:spTree>
    <p:extLst>
      <p:ext uri="{BB962C8B-B14F-4D97-AF65-F5344CB8AC3E}">
        <p14:creationId xmlns:p14="http://schemas.microsoft.com/office/powerpoint/2010/main" val="2029942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Privilege and Debate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6488" y="1337195"/>
            <a:ext cx="6485774" cy="3881437"/>
          </a:xfrm>
        </p:spPr>
      </p:pic>
    </p:spTree>
    <p:extLst>
      <p:ext uri="{BB962C8B-B14F-4D97-AF65-F5344CB8AC3E}">
        <p14:creationId xmlns:p14="http://schemas.microsoft.com/office/powerpoint/2010/main" val="288609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52</TotalTime>
  <Words>733</Words>
  <Application>Microsoft Office PowerPoint</Application>
  <PresentationFormat>Widescreen</PresentationFormat>
  <Paragraphs>46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Facet</vt:lpstr>
      <vt:lpstr>Privilege</vt:lpstr>
      <vt:lpstr>White Privilege </vt:lpstr>
      <vt:lpstr>Male/Masculine Privilege</vt:lpstr>
      <vt:lpstr>Class Privilege</vt:lpstr>
      <vt:lpstr>Heterosexual Privilege</vt:lpstr>
      <vt:lpstr>Cis Privilege</vt:lpstr>
      <vt:lpstr>Able-bodied Privilege</vt:lpstr>
      <vt:lpstr>Privilege and Debate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Privelge</dc:title>
  <dc:creator>Mike Baxter-Kauf</dc:creator>
  <cp:lastModifiedBy>Mike Baxter-Kauf</cp:lastModifiedBy>
  <cp:revision>7</cp:revision>
  <dcterms:created xsi:type="dcterms:W3CDTF">2014-08-09T17:10:25Z</dcterms:created>
  <dcterms:modified xsi:type="dcterms:W3CDTF">2015-08-03T05:44:50Z</dcterms:modified>
</cp:coreProperties>
</file>